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93" r:id="rId1"/>
  </p:sldMasterIdLst>
  <p:notesMasterIdLst>
    <p:notesMasterId r:id="rId10"/>
  </p:notesMasterIdLst>
  <p:sldIdLst>
    <p:sldId id="256" r:id="rId2"/>
    <p:sldId id="257" r:id="rId3"/>
    <p:sldId id="259" r:id="rId4"/>
    <p:sldId id="261" r:id="rId5"/>
    <p:sldId id="262" r:id="rId6"/>
    <p:sldId id="263" r:id="rId7"/>
    <p:sldId id="265" r:id="rId8"/>
    <p:sldId id="266" r:id="rId9"/>
  </p:sldIdLst>
  <p:sldSz cx="14630400" cy="8229600"/>
  <p:notesSz cx="8229600" cy="14630400"/>
  <p:embeddedFontLs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  <p:embeddedFont>
      <p:font typeface="Nunito Semi Bold" panose="020B0604020202020204" charset="0"/>
      <p:regular r:id="rId20"/>
    </p:embeddedFont>
    <p:embeddedFont>
      <p:font typeface="PT Sans" panose="020B0604020202020204" charset="0"/>
      <p:regular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-8-2.svg>
</file>

<file path=ppt/media/image-8-4.svg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4353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1018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44937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12718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694754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30581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369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49214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17462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29897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3647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2670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47002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97721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74076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31081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88073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3834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954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35357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02138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40646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81780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90872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6560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6904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  <p:sldLayoutId id="2147483908" r:id="rId15"/>
    <p:sldLayoutId id="2147483909" r:id="rId16"/>
    <p:sldLayoutId id="2147483910" r:id="rId17"/>
    <p:sldLayoutId id="2147483911" r:id="rId18"/>
    <p:sldLayoutId id="2147483912" r:id="rId19"/>
    <p:sldLayoutId id="2147483913" r:id="rId20"/>
    <p:sldLayoutId id="2147483914" r:id="rId21"/>
    <p:sldLayoutId id="2147483915" r:id="rId22"/>
    <p:sldLayoutId id="2147483916" r:id="rId23"/>
    <p:sldLayoutId id="2147483917" r:id="rId24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-8-4.svg"/><Relationship Id="rId4" Type="http://schemas.openxmlformats.org/officeDocument/2006/relationships/image" Target="../media/image-8-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303978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HCP Performance &amp; Enrollment Insights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Dashboard Analysis Report</a:t>
            </a:r>
            <a:endParaRPr lang="en-US" sz="185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709"/>
            <a:ext cx="3552825" cy="12858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10935625" y="3923151"/>
            <a:ext cx="2816184" cy="275383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7563802" y="4008330"/>
            <a:ext cx="2816184" cy="275383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270728" y="4019107"/>
            <a:ext cx="2816184" cy="27538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36784" y="4019107"/>
            <a:ext cx="2816184" cy="2753833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87981" y="927027"/>
            <a:ext cx="8455736" cy="1408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50"/>
              </a:lnSpc>
              <a:buNone/>
            </a:pPr>
            <a:r>
              <a:rPr lang="en-US" sz="8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Metrics</a:t>
            </a:r>
            <a:endParaRPr lang="en-US" sz="8850" dirty="0"/>
          </a:p>
        </p:txBody>
      </p:sp>
      <p:sp>
        <p:nvSpPr>
          <p:cNvPr id="4" name="Text 2"/>
          <p:cNvSpPr/>
          <p:nvPr/>
        </p:nvSpPr>
        <p:spPr>
          <a:xfrm>
            <a:off x="837724" y="4429839"/>
            <a:ext cx="3014305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392</a:t>
            </a:r>
            <a:endParaRPr lang="en-US" sz="6200" dirty="0"/>
          </a:p>
        </p:txBody>
      </p:sp>
      <p:sp>
        <p:nvSpPr>
          <p:cNvPr id="5" name="Text 3"/>
          <p:cNvSpPr/>
          <p:nvPr/>
        </p:nvSpPr>
        <p:spPr>
          <a:xfrm>
            <a:off x="936784" y="551878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Total HCP Count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6014323"/>
            <a:ext cx="301430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healthcare providers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4151233" y="4429839"/>
            <a:ext cx="3014305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14K</a:t>
            </a:r>
            <a:endParaRPr lang="en-US" sz="6200" dirty="0"/>
          </a:p>
        </p:txBody>
      </p:sp>
      <p:sp>
        <p:nvSpPr>
          <p:cNvPr id="8" name="Text 6"/>
          <p:cNvSpPr/>
          <p:nvPr/>
        </p:nvSpPr>
        <p:spPr>
          <a:xfrm>
            <a:off x="4250293" y="551878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Total Enrollments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464743" y="4429839"/>
            <a:ext cx="3014305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24.14</a:t>
            </a:r>
            <a:endParaRPr lang="en-US" sz="6200" dirty="0"/>
          </a:p>
        </p:txBody>
      </p:sp>
      <p:sp>
        <p:nvSpPr>
          <p:cNvPr id="10" name="Text 8"/>
          <p:cNvSpPr/>
          <p:nvPr/>
        </p:nvSpPr>
        <p:spPr>
          <a:xfrm>
            <a:off x="7563803" y="551878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Average NPS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64743" y="6014323"/>
            <a:ext cx="301430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Net Promoter Score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10778252" y="4429839"/>
            <a:ext cx="3014424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15.08%</a:t>
            </a:r>
            <a:endParaRPr lang="en-US" sz="6200" dirty="0"/>
          </a:p>
        </p:txBody>
      </p:sp>
      <p:sp>
        <p:nvSpPr>
          <p:cNvPr id="13" name="Text 11"/>
          <p:cNvSpPr/>
          <p:nvPr/>
        </p:nvSpPr>
        <p:spPr>
          <a:xfrm>
            <a:off x="10778252" y="5518785"/>
            <a:ext cx="3014424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Average Discontinuation Rate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8208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988" y="2906078"/>
            <a:ext cx="2241947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HCP Distribution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66988" y="3471982"/>
            <a:ext cx="8968026" cy="1120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800"/>
              </a:lnSpc>
              <a:buNone/>
            </a:pPr>
            <a:r>
              <a:rPr lang="en-US" sz="7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By Experience</a:t>
            </a:r>
            <a:endParaRPr lang="en-US" sz="7050" dirty="0"/>
          </a:p>
        </p:txBody>
      </p:sp>
      <p:sp>
        <p:nvSpPr>
          <p:cNvPr id="5" name="Text 2"/>
          <p:cNvSpPr/>
          <p:nvPr/>
        </p:nvSpPr>
        <p:spPr>
          <a:xfrm>
            <a:off x="666988" y="4878705"/>
            <a:ext cx="132964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Rx Duration Analysis: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66988" y="5397937"/>
            <a:ext cx="132964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latin typeface="PT Sans" pitchFamily="34" charset="0"/>
                <a:ea typeface="PT Sans" pitchFamily="34" charset="-122"/>
                <a:cs typeface="PT Sans" pitchFamily="34" charset="-120"/>
              </a:rPr>
              <a:t>0-1 Years: ~280 HCPs (Highest count)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66988" y="5769531"/>
            <a:ext cx="132964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1-3 Years: ~210 HCPs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66988" y="6141125"/>
            <a:ext cx="132964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3-5 Years: ~180 HCPs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66988" y="6512719"/>
            <a:ext cx="132964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5-10 Years: ~150 HCPs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66988" y="6884313"/>
            <a:ext cx="132964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10+ Years: ~100 HCPs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666988" y="7403544"/>
            <a:ext cx="132964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 Insight:</a:t>
            </a: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Majority of HCPs have less than 3 years of prescription experience</a:t>
            </a:r>
            <a:endParaRPr lang="en-US"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4124" y="1373862"/>
            <a:ext cx="316956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Discontinuation Analysis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324124" y="2084784"/>
            <a:ext cx="7468553" cy="1408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50"/>
              </a:lnSpc>
              <a:buNone/>
            </a:pPr>
            <a:r>
              <a:rPr lang="en-US" sz="8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By Experience</a:t>
            </a:r>
            <a:endParaRPr lang="en-US" sz="8850" dirty="0"/>
          </a:p>
        </p:txBody>
      </p:sp>
      <p:sp>
        <p:nvSpPr>
          <p:cNvPr id="5" name="Text 2"/>
          <p:cNvSpPr/>
          <p:nvPr/>
        </p:nvSpPr>
        <p:spPr>
          <a:xfrm>
            <a:off x="6324124" y="3851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Discontinuation Rate by Experience: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50401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latin typeface="PT Sans" pitchFamily="34" charset="0"/>
                <a:ea typeface="PT Sans" pitchFamily="34" charset="-122"/>
                <a:cs typeface="PT Sans" pitchFamily="34" charset="-120"/>
              </a:rPr>
              <a:t>Highest risk: 0-1 Years experience (needs intervention)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497074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Lowest risk: 1-3 Years and 10+ Years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543746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Average discontinuation rate across segments: 15.08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24124" y="608969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 Insight: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New HCPs require additional support to reduce discontinuation</a:t>
            </a:r>
            <a:endParaRPr lang="en-US" sz="185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18" y="1725811"/>
            <a:ext cx="5472791" cy="4637657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7587" y="548045"/>
            <a:ext cx="2356842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Year-over-Year Trends</a:t>
            </a:r>
            <a:endParaRPr lang="en-US" sz="1800" dirty="0"/>
          </a:p>
        </p:txBody>
      </p:sp>
      <p:sp>
        <p:nvSpPr>
          <p:cNvPr id="3" name="Text 1"/>
          <p:cNvSpPr/>
          <p:nvPr/>
        </p:nvSpPr>
        <p:spPr>
          <a:xfrm>
            <a:off x="697587" y="1140023"/>
            <a:ext cx="9780032" cy="1172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200"/>
              </a:lnSpc>
              <a:buNone/>
            </a:pPr>
            <a:r>
              <a:rPr lang="en-US" sz="7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Performance Overview</a:t>
            </a:r>
            <a:endParaRPr lang="en-US" sz="7350" dirty="0"/>
          </a:p>
        </p:txBody>
      </p:sp>
      <p:sp>
        <p:nvSpPr>
          <p:cNvPr id="4" name="Shape 2"/>
          <p:cNvSpPr/>
          <p:nvPr/>
        </p:nvSpPr>
        <p:spPr>
          <a:xfrm>
            <a:off x="697587" y="2611398"/>
            <a:ext cx="13235226" cy="1734741"/>
          </a:xfrm>
          <a:prstGeom prst="roundRect">
            <a:avLst>
              <a:gd name="adj" fmla="val 1723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05207" y="2619018"/>
            <a:ext cx="13219986" cy="5731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04994" y="2746177"/>
            <a:ext cx="22414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2022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3552706" y="2746177"/>
            <a:ext cx="223766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39.79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196608" y="2746177"/>
            <a:ext cx="223766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26.58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8840510" y="2746177"/>
            <a:ext cx="223766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16.21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1484412" y="2746177"/>
            <a:ext cx="22414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19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05207" y="3192185"/>
            <a:ext cx="13219986" cy="5731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04994" y="3319343"/>
            <a:ext cx="22414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2021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3552706" y="3319343"/>
            <a:ext cx="223766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35.12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6196608" y="3319343"/>
            <a:ext cx="223766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22.30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8840510" y="3319343"/>
            <a:ext cx="223766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18.50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11484412" y="3319343"/>
            <a:ext cx="22414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50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05207" y="3765352"/>
            <a:ext cx="13219986" cy="5731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04994" y="3892510"/>
            <a:ext cx="22414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2020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3552706" y="3892510"/>
            <a:ext cx="223766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32.80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6196608" y="3892510"/>
            <a:ext cx="223766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20.15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8840510" y="3892510"/>
            <a:ext cx="223766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19.20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11484412" y="3892510"/>
            <a:ext cx="22414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75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697587" y="4570333"/>
            <a:ext cx="1323522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2022 Performance: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697587" y="5113377"/>
            <a:ext cx="1323522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latin typeface="PT Sans" pitchFamily="34" charset="0"/>
                <a:ea typeface="PT Sans" pitchFamily="34" charset="-122"/>
                <a:cs typeface="PT Sans" pitchFamily="34" charset="-120"/>
              </a:rPr>
              <a:t>Avg Enrollment: 39.79 (highest)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697587" y="5501878"/>
            <a:ext cx="1323522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Avg NPS: 26.58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697587" y="5890379"/>
            <a:ext cx="1323522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Discontinuation: 16.21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697587" y="6278880"/>
            <a:ext cx="1323522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HCP Count: 19 (new cohort)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697587" y="6821924"/>
            <a:ext cx="1323522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2020-2021:</a:t>
            </a: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Larger cohorts but slightly lower performance metrics</a:t>
            </a:r>
            <a:endParaRPr lang="en-US" sz="1550" dirty="0"/>
          </a:p>
        </p:txBody>
      </p:sp>
      <p:sp>
        <p:nvSpPr>
          <p:cNvPr id="29" name="Text 27"/>
          <p:cNvSpPr/>
          <p:nvPr/>
        </p:nvSpPr>
        <p:spPr>
          <a:xfrm>
            <a:off x="697587" y="7364968"/>
            <a:ext cx="1323522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 Insight:</a:t>
            </a: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Recent cohorts show improved engagement despite smaller size</a:t>
            </a:r>
            <a:endParaRPr lang="en-US" sz="15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968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NPS Performance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37724" y="2207776"/>
            <a:ext cx="11264979" cy="1408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50"/>
              </a:lnSpc>
              <a:buNone/>
            </a:pPr>
            <a:r>
              <a:rPr lang="en-US" sz="8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Overall &amp; Segmented</a:t>
            </a:r>
            <a:endParaRPr lang="en-US" sz="8850" dirty="0"/>
          </a:p>
        </p:txBody>
      </p:sp>
      <p:sp>
        <p:nvSpPr>
          <p:cNvPr id="4" name="Shape 2"/>
          <p:cNvSpPr/>
          <p:nvPr/>
        </p:nvSpPr>
        <p:spPr>
          <a:xfrm>
            <a:off x="837724" y="4333756"/>
            <a:ext cx="6357818" cy="1746766"/>
          </a:xfrm>
          <a:prstGeom prst="roundRect">
            <a:avLst>
              <a:gd name="adj" fmla="val 8376"/>
            </a:avLst>
          </a:prstGeom>
          <a:solidFill>
            <a:srgbClr val="00002E">
              <a:alpha val="7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837724" y="4303276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F2B42D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3974783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F2B42D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72925" y="4190167"/>
            <a:ext cx="287179" cy="28717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107519" y="49321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Overall NPS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07519" y="5427702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8A8E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24.14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(Positive but room for improvement)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434858" y="4333756"/>
            <a:ext cx="6357818" cy="1746766"/>
          </a:xfrm>
          <a:prstGeom prst="roundRect">
            <a:avLst>
              <a:gd name="adj" fmla="val 8376"/>
            </a:avLst>
          </a:prstGeom>
          <a:solidFill>
            <a:srgbClr val="00002E">
              <a:alpha val="7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7434858" y="4303276"/>
            <a:ext cx="6357818" cy="121920"/>
          </a:xfrm>
          <a:prstGeom prst="roundRect">
            <a:avLst>
              <a:gd name="adj" fmla="val 294514"/>
            </a:avLst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10254675" y="3974783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F2B42D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70059" y="4190167"/>
            <a:ext cx="287179" cy="287179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704653" y="49321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Best NPS Range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704653" y="5427702"/>
            <a:ext cx="581822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0.00 - 48.28 across segments</a:t>
            </a:r>
            <a:endParaRPr lang="en-US" sz="1850" dirty="0"/>
          </a:p>
        </p:txBody>
      </p:sp>
      <p:sp>
        <p:nvSpPr>
          <p:cNvPr id="16" name="Text 12"/>
          <p:cNvSpPr/>
          <p:nvPr/>
        </p:nvSpPr>
        <p:spPr>
          <a:xfrm>
            <a:off x="837724" y="634972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 Insight: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NPS varies significantly by segment, indicating opportunities for targeted improvement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725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267" y="3505676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Report</a:t>
            </a:r>
            <a:endParaRPr lang="en-US" sz="2100" dirty="0"/>
          </a:p>
        </p:txBody>
      </p:sp>
      <p:sp>
        <p:nvSpPr>
          <p:cNvPr id="4" name="Text 1"/>
          <p:cNvSpPr/>
          <p:nvPr/>
        </p:nvSpPr>
        <p:spPr>
          <a:xfrm>
            <a:off x="804267" y="4188262"/>
            <a:ext cx="10814328" cy="1351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600"/>
              </a:lnSpc>
              <a:buNone/>
            </a:pPr>
            <a:r>
              <a:rPr lang="en-US" sz="8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</a:t>
            </a:r>
            <a:endParaRPr lang="en-US" sz="8500" dirty="0"/>
          </a:p>
        </p:txBody>
      </p:sp>
      <p:sp>
        <p:nvSpPr>
          <p:cNvPr id="5" name="Text 2"/>
          <p:cNvSpPr/>
          <p:nvPr/>
        </p:nvSpPr>
        <p:spPr>
          <a:xfrm>
            <a:off x="804267" y="5884664"/>
            <a:ext cx="13021866" cy="367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Strong foundation with 392 HCPs and 14K enrollments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04267" y="6332696"/>
            <a:ext cx="13021866" cy="367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Clear performance patterns by experience level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04267" y="6780728"/>
            <a:ext cx="13021866" cy="367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Opportunities for growth in retention and satisfaction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04267" y="7228761"/>
            <a:ext cx="13021866" cy="367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Data-driven approach for future strategy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0178" y="2460978"/>
            <a:ext cx="1271128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 smtClean="0">
                <a:solidFill>
                  <a:schemeClr val="tx2">
                    <a:lumMod val="10000"/>
                  </a:schemeClr>
                </a:solidFill>
              </a:rPr>
              <a:t>THANK YOU</a:t>
            </a:r>
            <a:endParaRPr lang="en-US" sz="16600" dirty="0">
              <a:solidFill>
                <a:schemeClr val="tx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599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TM02836342[[fn=Ion]]</Template>
  <TotalTime>32</TotalTime>
  <Words>271</Words>
  <Application>Microsoft Office PowerPoint</Application>
  <PresentationFormat>Custom</PresentationFormat>
  <Paragraphs>74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Century Gothic</vt:lpstr>
      <vt:lpstr>Arial</vt:lpstr>
      <vt:lpstr>Calibri</vt:lpstr>
      <vt:lpstr>Wingdings 3</vt:lpstr>
      <vt:lpstr>Nunito Semi Bold</vt:lpstr>
      <vt:lpstr>PT Sans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Rahul</cp:lastModifiedBy>
  <cp:revision>7</cp:revision>
  <dcterms:created xsi:type="dcterms:W3CDTF">2026-01-03T11:19:28Z</dcterms:created>
  <dcterms:modified xsi:type="dcterms:W3CDTF">2026-01-12T18:52:09Z</dcterms:modified>
</cp:coreProperties>
</file>